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6" r:id="rId7"/>
    <p:sldId id="262" r:id="rId8"/>
    <p:sldId id="267" r:id="rId9"/>
    <p:sldId id="268" r:id="rId10"/>
    <p:sldId id="269" r:id="rId11"/>
    <p:sldId id="274" r:id="rId12"/>
    <p:sldId id="276" r:id="rId13"/>
    <p:sldId id="270" r:id="rId14"/>
    <p:sldId id="263" r:id="rId15"/>
    <p:sldId id="271" r:id="rId16"/>
    <p:sldId id="265" r:id="rId17"/>
    <p:sldId id="264" r:id="rId18"/>
    <p:sldId id="275" r:id="rId19"/>
    <p:sldId id="27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hyperlink" Target="mailto:finaid@canton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Basics of Student Loan Repayment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you need to know to avoid issues with repayment.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FCBFA9-CC89-4AC2-A6D8-337B1FCB0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1"/>
    </mc:Choice>
    <mc:Fallback>
      <p:transition spd="slow" advTm="1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Repayment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Discretionary Income</a:t>
            </a:r>
          </a:p>
          <a:p>
            <a:pPr lvl="1"/>
            <a:r>
              <a:rPr lang="en-US" dirty="0"/>
              <a:t>The difference between your total income and 150% of the poverty guideline for your family size and state of residence.</a:t>
            </a:r>
          </a:p>
          <a:p>
            <a:pPr lvl="1"/>
            <a:r>
              <a:rPr lang="en-US" dirty="0"/>
              <a:t>Spouse income may be included.</a:t>
            </a:r>
          </a:p>
          <a:p>
            <a:r>
              <a:rPr lang="en-US" dirty="0"/>
              <a:t>Remaining balance forgiven</a:t>
            </a:r>
          </a:p>
          <a:p>
            <a:pPr lvl="1"/>
            <a:r>
              <a:rPr lang="en-US" dirty="0"/>
              <a:t>After you complete the final payment based on the maximum length of your income based repayment plan type, the balance will be written off by the government.</a:t>
            </a:r>
          </a:p>
          <a:p>
            <a:pPr lvl="1"/>
            <a:r>
              <a:rPr lang="en-US" dirty="0"/>
              <a:t>You will likely have to claim the amount that is forgiven as taxable income.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49D58C-158F-4C47-88FD-6F740062E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0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63"/>
    </mc:Choice>
    <mc:Fallback>
      <p:transition spd="slow" advTm="5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38729"/>
              </p:ext>
            </p:extLst>
          </p:nvPr>
        </p:nvGraphicFramePr>
        <p:xfrm>
          <a:off x="3118371" y="888071"/>
          <a:ext cx="4935969" cy="2555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Amount of Loan Debt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Standard Plan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Repayment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Graduated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Repayment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 Plan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Payment Amount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Minimum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Maximum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$123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$14,718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$72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$216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$16,088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$245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$29,437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$144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$431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$32,177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$368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$44,155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$216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$647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$48,265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$491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$58,873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$287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$862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$64,353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$50,000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$613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$73,592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$359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$1,078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$80,422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75678"/>
              </p:ext>
            </p:extLst>
          </p:nvPr>
        </p:nvGraphicFramePr>
        <p:xfrm>
          <a:off x="6292775" y="4404445"/>
          <a:ext cx="4960876" cy="156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Amount of Loan Debt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Extended</a:t>
                      </a:r>
                      <a:endParaRPr lang="en-US" sz="1000" kern="1400">
                        <a:effectLst/>
                      </a:endParaRPr>
                    </a:p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Fixed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Repayment</a:t>
                      </a:r>
                      <a:endParaRPr lang="en-US" sz="1000" kern="1400">
                        <a:effectLst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Amount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Extended</a:t>
                      </a:r>
                    </a:p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Repayment</a:t>
                      </a:r>
                      <a:endParaRPr lang="en-US" sz="1000" kern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Graduated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 Plan</a:t>
                      </a:r>
                      <a:endParaRPr lang="en-US" sz="1000" kern="1400" dirty="0">
                        <a:effectLst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Payment Amount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Minimum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Maximum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$315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$94,614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$275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$417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$101,515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$50,000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$394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$118,268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$344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$521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$126,899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71799" y="4653643"/>
            <a:ext cx="329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Extended Repayment Plan is only available to students with more than $40,000 in loan debt.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4913" y="1534885"/>
            <a:ext cx="3080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Standard Repayment Plan is the Most Popular.  More than 50% of students select this plan.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9BAC97-4151-4615-BF99-B1208807D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3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10"/>
    </mc:Choice>
    <mc:Fallback>
      <p:transition spd="slow" advTm="6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32791"/>
              </p:ext>
            </p:extLst>
          </p:nvPr>
        </p:nvGraphicFramePr>
        <p:xfrm>
          <a:off x="4643664" y="403624"/>
          <a:ext cx="6928576" cy="1817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8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94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0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44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Amount of Loan Debt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Starting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Income: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$25,000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Starting 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Income: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Initial Payment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Final Payment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Total Paid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Time to Repay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Initial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Final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Time to Repay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$97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$245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$43,861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219 Months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Not Eligible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$97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$491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$89,628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300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$285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$491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$72,680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173 Months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7931"/>
              </p:ext>
            </p:extLst>
          </p:nvPr>
        </p:nvGraphicFramePr>
        <p:xfrm>
          <a:off x="2676207" y="2674711"/>
          <a:ext cx="6851650" cy="156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Amount of Loan Debt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Starting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Income: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$25,000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Starting 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Income: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Initial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Final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Time to Repay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Initial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Final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Time to Repay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$245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$38,488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240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$190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$245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$31,254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134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$40,000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$309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$40,127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240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$190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$491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$85,707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240 Months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575"/>
              </p:ext>
            </p:extLst>
          </p:nvPr>
        </p:nvGraphicFramePr>
        <p:xfrm>
          <a:off x="4023361" y="4684185"/>
          <a:ext cx="7068412" cy="156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16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Amount of Loan Debt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Starting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Income: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$25,000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Starting 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Income: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$40,000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Initial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Final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Time to Repay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Initial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Final Payment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Total Paid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>
                          <a:effectLst/>
                        </a:rPr>
                        <a:t>Time to Repay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$20,000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$151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$199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$43,436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249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$193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$219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$33,513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161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$40,000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$225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$423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$96,630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274 Months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$385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$438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$67,027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effectLst/>
                        </a:rPr>
                        <a:t>161 Months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92829" y="674915"/>
            <a:ext cx="204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IBR for borrowers who are not new borrowers after 7/1/2014.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77400" y="2982686"/>
            <a:ext cx="1817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PAYE and IBR for new borrowers after 7/1/2014.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4429" y="5297714"/>
            <a:ext cx="12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ICR Plan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E3ADEA-16E7-41D4-85E7-2FD7F1632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0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33"/>
    </mc:Choice>
    <mc:Fallback>
      <p:transition spd="slow" advTm="4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ready to start paying?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Ways to postpone repayment</a:t>
            </a:r>
          </a:p>
          <a:p>
            <a:pPr lvl="1"/>
            <a:r>
              <a:rPr lang="en-US" dirty="0"/>
              <a:t>Deferment suspends payments for a period of time.</a:t>
            </a:r>
          </a:p>
          <a:p>
            <a:pPr lvl="2"/>
            <a:r>
              <a:rPr lang="en-US" dirty="0"/>
              <a:t>Most common reason is if you are going back to school.</a:t>
            </a:r>
          </a:p>
          <a:p>
            <a:pPr lvl="2"/>
            <a:r>
              <a:rPr lang="en-US" dirty="0"/>
              <a:t>Interest may stop accruing on the loan.</a:t>
            </a:r>
          </a:p>
          <a:p>
            <a:pPr lvl="1"/>
            <a:r>
              <a:rPr lang="en-US" dirty="0"/>
              <a:t>Forbearance suspends payments for a period of time.</a:t>
            </a:r>
          </a:p>
          <a:p>
            <a:pPr lvl="2"/>
            <a:r>
              <a:rPr lang="en-US" dirty="0"/>
              <a:t>Variety of reasons to use this including unemployment.</a:t>
            </a:r>
          </a:p>
          <a:p>
            <a:pPr lvl="2"/>
            <a:r>
              <a:rPr lang="en-US" dirty="0"/>
              <a:t>Interest continues to accrue on the loan.</a:t>
            </a:r>
          </a:p>
          <a:p>
            <a:r>
              <a:rPr lang="en-US" dirty="0"/>
              <a:t>Contact your loan servicer to explain your current financial situation.</a:t>
            </a:r>
          </a:p>
          <a:p>
            <a:r>
              <a:rPr lang="en-US" dirty="0"/>
              <a:t>Don’t just not pay the loan.  It is the loan servicer’s job to help and work with you throughout the repayment of your loan.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49E522-4347-4023-93A4-A131CB064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50"/>
    </mc:Choice>
    <mc:Fallback>
      <p:transition spd="slow" advTm="6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Loan Forgiveness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Teacher Loan Forgiveness</a:t>
            </a:r>
          </a:p>
          <a:p>
            <a:pPr lvl="1"/>
            <a:r>
              <a:rPr lang="en-US" dirty="0"/>
              <a:t>Teach for 5 years in a qualifying area.</a:t>
            </a:r>
          </a:p>
          <a:p>
            <a:pPr lvl="1"/>
            <a:r>
              <a:rPr lang="en-US" dirty="0"/>
              <a:t>Up to $17,500 can be forgiven.</a:t>
            </a:r>
          </a:p>
          <a:p>
            <a:r>
              <a:rPr lang="en-US" dirty="0"/>
              <a:t>Public Service Loan Forgiveness</a:t>
            </a:r>
          </a:p>
          <a:p>
            <a:pPr lvl="1"/>
            <a:r>
              <a:rPr lang="en-US" dirty="0"/>
              <a:t>Be in a public service qualifying job while making 120 payments.</a:t>
            </a:r>
          </a:p>
          <a:p>
            <a:pPr lvl="1"/>
            <a:r>
              <a:rPr lang="en-US" dirty="0"/>
              <a:t>Remaining balance will be forgiven (not taxable).</a:t>
            </a:r>
          </a:p>
          <a:p>
            <a:r>
              <a:rPr lang="en-US" dirty="0"/>
              <a:t>New York State Get On Your Feet Loan Forgiveness</a:t>
            </a:r>
          </a:p>
          <a:p>
            <a:pPr lvl="1"/>
            <a:r>
              <a:rPr lang="en-US" dirty="0"/>
              <a:t>Requirements include stay in NYS for 5 years.</a:t>
            </a:r>
          </a:p>
          <a:p>
            <a:pPr lvl="1"/>
            <a:r>
              <a:rPr lang="en-US" dirty="0"/>
              <a:t>They will make your loan payment for the first two years, you’ll pay $0.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90D5DD-0E5F-4842-BBCF-ADCAA6A21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23"/>
    </mc:Choice>
    <mc:Fallback>
      <p:transition spd="slow" advTm="10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Loan Cancellation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Total and Permanent Disability Discharge</a:t>
            </a:r>
          </a:p>
          <a:p>
            <a:pPr lvl="1"/>
            <a:r>
              <a:rPr lang="en-US" dirty="0"/>
              <a:t>Meet the criteria and qualify with a permanent disability.</a:t>
            </a:r>
          </a:p>
          <a:p>
            <a:pPr lvl="1"/>
            <a:r>
              <a:rPr lang="en-US" dirty="0"/>
              <a:t>Full amount of loan balance is discharged.</a:t>
            </a:r>
          </a:p>
          <a:p>
            <a:r>
              <a:rPr lang="en-US" dirty="0"/>
              <a:t>Perkins Loan Cancellation and Discharge (includes Teacher Cancellation)</a:t>
            </a:r>
          </a:p>
          <a:p>
            <a:pPr lvl="1"/>
            <a:r>
              <a:rPr lang="en-US" dirty="0"/>
              <a:t>For each year of service in a qualifying area a percentage of the loan may be cancelled.</a:t>
            </a:r>
          </a:p>
          <a:p>
            <a:r>
              <a:rPr lang="en-US" dirty="0"/>
              <a:t>It is extremely rare to have a loan discharged in bankruptcy.</a:t>
            </a:r>
          </a:p>
          <a:p>
            <a:endParaRPr lang="en-US" dirty="0"/>
          </a:p>
          <a:p>
            <a:r>
              <a:rPr lang="en-US" dirty="0"/>
              <a:t>For more details on loan forgiveness and cancellation programs, go to studentaid.gov/forgiveness</a:t>
            </a:r>
          </a:p>
          <a:p>
            <a:r>
              <a:rPr lang="en-US" dirty="0"/>
              <a:t>Check with your employer to see if they have any programs.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9327A7-A695-4907-8C7C-3C1F26CA8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71"/>
    </mc:Choice>
    <mc:Fallback>
      <p:transition spd="slow" advTm="7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Loan Consolidation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it?</a:t>
            </a:r>
          </a:p>
          <a:p>
            <a:pPr lvl="1"/>
            <a:r>
              <a:rPr lang="en-US" dirty="0"/>
              <a:t>Combines all of your student loans into one loan (Direct and Perkins).</a:t>
            </a:r>
          </a:p>
          <a:p>
            <a:pPr lvl="1"/>
            <a:r>
              <a:rPr lang="en-US" dirty="0"/>
              <a:t>Adjusts your interest rates to one fixed interest rate.</a:t>
            </a:r>
          </a:p>
          <a:p>
            <a:r>
              <a:rPr lang="en-US" dirty="0"/>
              <a:t>Who is eligible?</a:t>
            </a:r>
          </a:p>
          <a:p>
            <a:pPr lvl="1"/>
            <a:r>
              <a:rPr lang="en-US" dirty="0"/>
              <a:t>Any student with multiple loans.</a:t>
            </a:r>
          </a:p>
          <a:p>
            <a:r>
              <a:rPr lang="en-US" dirty="0"/>
              <a:t>How to apply?</a:t>
            </a:r>
          </a:p>
          <a:p>
            <a:pPr lvl="1"/>
            <a:r>
              <a:rPr lang="en-US" dirty="0"/>
              <a:t>Studentaid.gov</a:t>
            </a:r>
          </a:p>
          <a:p>
            <a:pPr lvl="1"/>
            <a:r>
              <a:rPr lang="en-US" dirty="0"/>
              <a:t>Wait to apply until the end of your grace period.</a:t>
            </a:r>
          </a:p>
          <a:p>
            <a:r>
              <a:rPr lang="en-US" dirty="0"/>
              <a:t>Private Consolidation Companies</a:t>
            </a:r>
          </a:p>
          <a:p>
            <a:pPr lvl="1"/>
            <a:r>
              <a:rPr lang="en-US" dirty="0"/>
              <a:t>Lose the benefits associated with your federal loans.</a:t>
            </a:r>
          </a:p>
          <a:p>
            <a:pPr lvl="1"/>
            <a:r>
              <a:rPr lang="en-US" dirty="0"/>
              <a:t>Gives you the option to consolidated private loans with federal loans.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3250CE-22E7-4853-B81C-F78FA9854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31"/>
    </mc:Choice>
    <mc:Fallback>
      <p:transition spd="slow" advTm="7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Case Scenario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SUNY Canton has hired a company named Inceptia.</a:t>
            </a:r>
          </a:p>
          <a:p>
            <a:pPr lvl="1"/>
            <a:r>
              <a:rPr lang="en-US" dirty="0"/>
              <a:t>Inceptia will contact you if you get 60 days or more behind in your repayment.</a:t>
            </a:r>
          </a:p>
          <a:p>
            <a:pPr lvl="1"/>
            <a:r>
              <a:rPr lang="en-US" dirty="0" err="1"/>
              <a:t>Inceptia’s</a:t>
            </a:r>
            <a:r>
              <a:rPr lang="en-US" dirty="0"/>
              <a:t> job is to help you get back on track.</a:t>
            </a:r>
          </a:p>
          <a:p>
            <a:pPr lvl="1"/>
            <a:r>
              <a:rPr lang="en-US" dirty="0"/>
              <a:t>They are not debt collectors.</a:t>
            </a:r>
          </a:p>
          <a:p>
            <a:r>
              <a:rPr lang="en-US" dirty="0"/>
              <a:t>Loan Default</a:t>
            </a:r>
          </a:p>
          <a:p>
            <a:pPr lvl="1"/>
            <a:r>
              <a:rPr lang="en-US" dirty="0"/>
              <a:t>If you don’t repay your loan for 270 days or more you will be in default.</a:t>
            </a:r>
          </a:p>
          <a:p>
            <a:pPr lvl="1"/>
            <a:r>
              <a:rPr lang="en-US" dirty="0"/>
              <a:t>Upon default the full balance is due immediately.</a:t>
            </a:r>
          </a:p>
          <a:p>
            <a:pPr lvl="1"/>
            <a:r>
              <a:rPr lang="en-US" dirty="0"/>
              <a:t>Legal fees including court costs will be added to your debt.</a:t>
            </a:r>
          </a:p>
          <a:p>
            <a:pPr lvl="1"/>
            <a:r>
              <a:rPr lang="en-US" dirty="0"/>
              <a:t>Income Tax Refunds will be taken to pay it.</a:t>
            </a:r>
          </a:p>
          <a:p>
            <a:pPr lvl="1"/>
            <a:r>
              <a:rPr lang="en-US" dirty="0"/>
              <a:t>Employers will be notified and have to turn over a percentage of your paycheck to pay it.</a:t>
            </a:r>
          </a:p>
        </p:txBody>
      </p:sp>
      <p:pic>
        <p:nvPicPr>
          <p:cNvPr id="4" name="Picture 3" descr="Incepti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579" y="1748790"/>
            <a:ext cx="1409700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D20E74-4C96-4A5A-88DB-15AC2FF51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4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22"/>
    </mc:Choice>
    <mc:Fallback>
      <p:transition spd="slow" advTm="93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StudentAid.gov		Basic Information on Federal Student Aid &amp; Exit     Counseling &amp; Loan Documentation</a:t>
            </a:r>
          </a:p>
          <a:p>
            <a:pPr>
              <a:lnSpc>
                <a:spcPct val="200000"/>
              </a:lnSpc>
            </a:pPr>
            <a:r>
              <a:rPr lang="en-US" dirty="0"/>
              <a:t>NSLDS.ed.gov		National Student Loan Database System (NSLDS)</a:t>
            </a:r>
          </a:p>
          <a:p>
            <a:pPr>
              <a:lnSpc>
                <a:spcPct val="200000"/>
              </a:lnSpc>
            </a:pPr>
            <a:r>
              <a:rPr lang="en-US" dirty="0"/>
              <a:t>SLSC.albany.edu		SUNY Student Loan Service Center (SLSC)</a:t>
            </a:r>
          </a:p>
          <a:p>
            <a:pPr>
              <a:lnSpc>
                <a:spcPct val="200000"/>
              </a:lnSpc>
            </a:pPr>
            <a:r>
              <a:rPr lang="en-US" dirty="0"/>
              <a:t>Hesc.ny.gov			New York State Aid Program Information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832D06-9C02-4C53-9F30-EA8771826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66"/>
    </mc:Choice>
    <mc:Fallback>
      <p:transition spd="slow" advTm="3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Any 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finaid@canton.edu</a:t>
            </a:r>
            <a:endParaRPr lang="en-US" dirty="0"/>
          </a:p>
          <a:p>
            <a:r>
              <a:rPr lang="en-US"/>
              <a:t>Phone: 315-386-7616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3D4EBD-4FBF-4DAF-B669-2B9FBF062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6"/>
    </mc:Choice>
    <mc:Fallback>
      <p:transition spd="slow" advTm="29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to do right now.</a:t>
            </a:r>
          </a:p>
          <a:p>
            <a:pPr lvl="1"/>
            <a:r>
              <a:rPr lang="en-US" dirty="0"/>
              <a:t>Gather information.</a:t>
            </a:r>
          </a:p>
          <a:p>
            <a:pPr lvl="1"/>
            <a:r>
              <a:rPr lang="en-US" dirty="0"/>
              <a:t>Setup your online account.</a:t>
            </a:r>
          </a:p>
          <a:p>
            <a:r>
              <a:rPr lang="en-US" dirty="0"/>
              <a:t>What to expect.</a:t>
            </a:r>
          </a:p>
          <a:p>
            <a:pPr lvl="1"/>
            <a:r>
              <a:rPr lang="en-US" dirty="0"/>
              <a:t>Exit Counseling requirement</a:t>
            </a:r>
          </a:p>
          <a:p>
            <a:pPr lvl="1"/>
            <a:r>
              <a:rPr lang="en-US" dirty="0"/>
              <a:t>Grace Period</a:t>
            </a:r>
          </a:p>
          <a:p>
            <a:pPr lvl="1"/>
            <a:r>
              <a:rPr lang="en-US" dirty="0"/>
              <a:t>Entering Repayment</a:t>
            </a:r>
          </a:p>
          <a:p>
            <a:r>
              <a:rPr lang="en-US" dirty="0"/>
              <a:t>Understanding your repayment options.</a:t>
            </a:r>
          </a:p>
          <a:p>
            <a:r>
              <a:rPr lang="en-US" dirty="0"/>
              <a:t>Understanding loan forgiveness eligibility.</a:t>
            </a:r>
          </a:p>
          <a:p>
            <a:r>
              <a:rPr lang="en-US" dirty="0"/>
              <a:t>Consolidation</a:t>
            </a:r>
          </a:p>
          <a:p>
            <a:r>
              <a:rPr lang="en-US" dirty="0"/>
              <a:t>Worst case scenario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41F77B-052D-43E1-A804-6A53B5103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1"/>
    </mc:Choice>
    <mc:Fallback>
      <p:transition spd="slow" advTm="2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964443"/>
            <a:ext cx="8915400" cy="1765110"/>
          </a:xfrm>
        </p:spPr>
        <p:txBody>
          <a:bodyPr/>
          <a:lstStyle/>
          <a:p>
            <a:pPr algn="ctr"/>
            <a:r>
              <a:rPr lang="en-US" dirty="0"/>
              <a:t>Thank you for attending!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89213" y="3589361"/>
            <a:ext cx="8915400" cy="30547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Heather Adner</a:t>
            </a:r>
          </a:p>
          <a:p>
            <a:r>
              <a:rPr lang="en-US" dirty="0"/>
              <a:t>Assistant Director of Financial Aid</a:t>
            </a:r>
          </a:p>
          <a:p>
            <a:endParaRPr lang="en-US" dirty="0"/>
          </a:p>
          <a:p>
            <a:r>
              <a:rPr lang="en-US" dirty="0"/>
              <a:t>Kerrie Cooper</a:t>
            </a:r>
          </a:p>
          <a:p>
            <a:r>
              <a:rPr lang="en-US" dirty="0"/>
              <a:t>Director of Financial Aid</a:t>
            </a:r>
          </a:p>
          <a:p>
            <a:endParaRPr lang="en-US" dirty="0"/>
          </a:p>
          <a:p>
            <a:r>
              <a:rPr lang="en-US" dirty="0"/>
              <a:t>Courtney Rust</a:t>
            </a:r>
          </a:p>
          <a:p>
            <a:r>
              <a:rPr lang="en-US" dirty="0"/>
              <a:t>Senior Financial Aid Counselor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552D63-3F4A-4B8F-8ED8-08FE0FAD9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5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5"/>
    </mc:Choice>
    <mc:Fallback>
      <p:transition spd="slow" advTm="2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now – Gather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/>
            <a:r>
              <a:rPr lang="en-US" dirty="0"/>
              <a:t>Review your loan history on the National Student Loan Database System (NSLDS) at NSLDS.ed.gov .  </a:t>
            </a:r>
          </a:p>
          <a:p>
            <a:pPr marL="742950" lvl="2" indent="-342900"/>
            <a:r>
              <a:rPr lang="en-US" dirty="0"/>
              <a:t>They list all of your federal loan borrowing history.</a:t>
            </a:r>
          </a:p>
          <a:p>
            <a:pPr marL="742950" lvl="2" indent="-342900"/>
            <a:r>
              <a:rPr lang="en-US" dirty="0"/>
              <a:t>Parent loans are repaid by parents and are listed under the parent name.</a:t>
            </a:r>
          </a:p>
          <a:p>
            <a:pPr marL="342900" lvl="1" indent="-342900"/>
            <a:r>
              <a:rPr lang="en-US" dirty="0"/>
              <a:t>Review your Account Summary in </a:t>
            </a:r>
            <a:r>
              <a:rPr lang="en-US" dirty="0" err="1"/>
              <a:t>UCanWeb</a:t>
            </a:r>
            <a:r>
              <a:rPr lang="en-US" dirty="0"/>
              <a:t>.  </a:t>
            </a:r>
          </a:p>
          <a:p>
            <a:pPr marL="742950" lvl="2" indent="-342900"/>
            <a:r>
              <a:rPr lang="en-US" dirty="0"/>
              <a:t>Non-federal loans will be listed there.</a:t>
            </a:r>
          </a:p>
          <a:p>
            <a:pPr marL="742950" lvl="2" indent="-342900"/>
            <a:r>
              <a:rPr lang="en-US" dirty="0"/>
              <a:t>If you attended another college, then you must check with them on private loan history.</a:t>
            </a:r>
          </a:p>
          <a:p>
            <a:pPr marL="342900" lvl="1" indent="-342900"/>
            <a:r>
              <a:rPr lang="en-US" dirty="0"/>
              <a:t>Compare the information for accuracy.</a:t>
            </a:r>
          </a:p>
          <a:p>
            <a:pPr marL="342900" lvl="1" indent="-342900"/>
            <a:r>
              <a:rPr lang="en-US" dirty="0"/>
              <a:t>Record your loan history on the Student Loan Worksheet.</a:t>
            </a:r>
          </a:p>
          <a:p>
            <a:pPr marL="742950" lvl="2" indent="-342900"/>
            <a:r>
              <a:rPr lang="en-US" dirty="0"/>
              <a:t>Total amounts of your loan debt.</a:t>
            </a:r>
          </a:p>
          <a:p>
            <a:pPr marL="742950" lvl="2" indent="-342900"/>
            <a:r>
              <a:rPr lang="en-US" dirty="0"/>
              <a:t>Interest rate on each loan.  See studentaid.gov/interest for a full list.</a:t>
            </a:r>
          </a:p>
          <a:p>
            <a:pPr marL="742950" lvl="2" indent="-342900"/>
            <a:r>
              <a:rPr lang="en-US" dirty="0"/>
              <a:t>Contact information for your loan servicers.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3A395C-F266-4B44-902F-AC571C97C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0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32"/>
    </mc:Choice>
    <mc:Fallback>
      <p:transition spd="slow" advTm="9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now – Get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your Exit Counseling requirement at studentaid.gov</a:t>
            </a:r>
          </a:p>
          <a:p>
            <a:pPr lvl="1"/>
            <a:r>
              <a:rPr lang="en-US" dirty="0"/>
              <a:t>Information is imported from the NSLDS website to confirm loan history.</a:t>
            </a:r>
          </a:p>
          <a:p>
            <a:pPr lvl="1"/>
            <a:r>
              <a:rPr lang="en-US" dirty="0"/>
              <a:t>Calculator shows your monthly payment amount for each repayment plan.</a:t>
            </a:r>
          </a:p>
          <a:p>
            <a:pPr lvl="2"/>
            <a:r>
              <a:rPr lang="en-US" dirty="0"/>
              <a:t>This will not include Federal Perkins Loans.</a:t>
            </a:r>
          </a:p>
          <a:p>
            <a:pPr lvl="1"/>
            <a:r>
              <a:rPr lang="en-US" dirty="0"/>
              <a:t>Create a budget.</a:t>
            </a:r>
          </a:p>
          <a:p>
            <a:pPr lvl="1"/>
            <a:r>
              <a:rPr lang="en-US" dirty="0"/>
              <a:t>Choose your repayment plan.</a:t>
            </a:r>
          </a:p>
          <a:p>
            <a:r>
              <a:rPr lang="en-US" dirty="0"/>
              <a:t>Set up your online accounts.</a:t>
            </a:r>
          </a:p>
          <a:p>
            <a:pPr lvl="1"/>
            <a:r>
              <a:rPr lang="en-US" dirty="0"/>
              <a:t>Go to the website for each loan servicer and create your account.</a:t>
            </a:r>
          </a:p>
          <a:p>
            <a:pPr lvl="1"/>
            <a:r>
              <a:rPr lang="en-US" dirty="0"/>
              <a:t>They will provide you with your due date.</a:t>
            </a:r>
          </a:p>
          <a:p>
            <a:pPr lvl="1"/>
            <a:r>
              <a:rPr lang="en-US" dirty="0"/>
              <a:t>Signing up for auto debit will give you a discount on your interest rate.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108772-FF25-42DD-B083-A19C14EBD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6"/>
    </mc:Choice>
    <mc:Fallback>
      <p:transition spd="slow" advTm="5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will send you a reminder to complete your Exit Counseling.</a:t>
            </a:r>
          </a:p>
          <a:p>
            <a:pPr lvl="1"/>
            <a:r>
              <a:rPr lang="en-US" dirty="0"/>
              <a:t>SUNY will send you a separate exit packet for the Perkins Loan.</a:t>
            </a:r>
          </a:p>
          <a:p>
            <a:r>
              <a:rPr lang="en-US" dirty="0"/>
              <a:t>Your grace period is 6 months for Federal Direct Loans.</a:t>
            </a:r>
          </a:p>
          <a:p>
            <a:pPr lvl="1"/>
            <a:r>
              <a:rPr lang="en-US" dirty="0"/>
              <a:t>Subsidized Loans have no interest while in school.</a:t>
            </a:r>
          </a:p>
          <a:p>
            <a:pPr lvl="1"/>
            <a:r>
              <a:rPr lang="en-US" dirty="0"/>
              <a:t>Unsubsidized Loans have interest accruing while in school.</a:t>
            </a:r>
          </a:p>
          <a:p>
            <a:pPr lvl="1"/>
            <a:r>
              <a:rPr lang="en-US" dirty="0"/>
              <a:t>Parent Loans are repaid by a parent.</a:t>
            </a:r>
          </a:p>
          <a:p>
            <a:r>
              <a:rPr lang="en-US" dirty="0"/>
              <a:t>Your grace period is 9 months for Federal Perkins Loans.</a:t>
            </a:r>
          </a:p>
          <a:p>
            <a:pPr lvl="1"/>
            <a:r>
              <a:rPr lang="en-US" dirty="0"/>
              <a:t>Perkins Loans are interest free while in school.</a:t>
            </a:r>
          </a:p>
          <a:p>
            <a:pPr lvl="1"/>
            <a:r>
              <a:rPr lang="en-US" dirty="0"/>
              <a:t>These will be repaid to the SUNY Student Loan Service Center.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548737-114D-46FB-8580-C45419784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6"/>
    </mc:Choice>
    <mc:Fallback>
      <p:transition spd="slow" advTm="9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Repayment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loan servicer will provide you with a due date.</a:t>
            </a:r>
          </a:p>
          <a:p>
            <a:pPr lvl="1"/>
            <a:r>
              <a:rPr lang="en-US" dirty="0"/>
              <a:t>About 3 months notice.</a:t>
            </a:r>
          </a:p>
          <a:p>
            <a:pPr lvl="1"/>
            <a:r>
              <a:rPr lang="en-US" dirty="0"/>
              <a:t>Determines the number, amount, and frequency of each payment.</a:t>
            </a:r>
          </a:p>
          <a:p>
            <a:r>
              <a:rPr lang="en-US" dirty="0"/>
              <a:t>Reasons to change your repayment plan type.</a:t>
            </a:r>
          </a:p>
          <a:p>
            <a:pPr lvl="1"/>
            <a:r>
              <a:rPr lang="en-US" dirty="0"/>
              <a:t>Changes in employment status.</a:t>
            </a:r>
          </a:p>
          <a:p>
            <a:pPr lvl="1"/>
            <a:r>
              <a:rPr lang="en-US" dirty="0"/>
              <a:t>Changes in income.</a:t>
            </a:r>
          </a:p>
          <a:p>
            <a:pPr lvl="1"/>
            <a:r>
              <a:rPr lang="en-US" dirty="0"/>
              <a:t>Changes in expenses.</a:t>
            </a:r>
          </a:p>
          <a:p>
            <a:r>
              <a:rPr lang="en-US" dirty="0"/>
              <a:t>Benefits of signing up for auto debit.</a:t>
            </a:r>
          </a:p>
          <a:p>
            <a:pPr lvl="1"/>
            <a:r>
              <a:rPr lang="en-US" dirty="0"/>
              <a:t>Interest rate reduction.</a:t>
            </a:r>
          </a:p>
          <a:p>
            <a:pPr lvl="1"/>
            <a:r>
              <a:rPr lang="en-US" dirty="0"/>
              <a:t>Eliminate the risk of a late payment.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55E6E5-BF67-43B2-BE05-9217B9E84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8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03"/>
    </mc:Choice>
    <mc:Fallback>
      <p:transition spd="slow" advTm="5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your repayment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Repayment Plan</a:t>
            </a:r>
          </a:p>
          <a:p>
            <a:pPr lvl="1"/>
            <a:r>
              <a:rPr lang="en-US" dirty="0"/>
              <a:t>10 years or less</a:t>
            </a:r>
          </a:p>
          <a:p>
            <a:pPr lvl="1"/>
            <a:r>
              <a:rPr lang="en-US" dirty="0"/>
              <a:t>Fixed monthly payment amount</a:t>
            </a:r>
          </a:p>
          <a:p>
            <a:pPr lvl="1"/>
            <a:r>
              <a:rPr lang="en-US" dirty="0"/>
              <a:t>Minimum $50 per month</a:t>
            </a:r>
          </a:p>
          <a:p>
            <a:r>
              <a:rPr lang="en-US" dirty="0"/>
              <a:t>Graduated Repayment Plan</a:t>
            </a:r>
          </a:p>
          <a:p>
            <a:pPr lvl="1"/>
            <a:r>
              <a:rPr lang="en-US" dirty="0"/>
              <a:t>10 years or less</a:t>
            </a:r>
          </a:p>
          <a:p>
            <a:pPr lvl="1"/>
            <a:r>
              <a:rPr lang="en-US" dirty="0"/>
              <a:t>Payments start low and increase over time</a:t>
            </a:r>
          </a:p>
          <a:p>
            <a:r>
              <a:rPr lang="en-US" dirty="0"/>
              <a:t>Extended Repayment Plan</a:t>
            </a:r>
          </a:p>
          <a:p>
            <a:pPr lvl="1"/>
            <a:r>
              <a:rPr lang="en-US" dirty="0"/>
              <a:t>25 years or less</a:t>
            </a:r>
          </a:p>
          <a:p>
            <a:pPr lvl="1"/>
            <a:r>
              <a:rPr lang="en-US" dirty="0"/>
              <a:t>Option of fixed or graduated payments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524596-B218-46E3-B0D7-8B2D4943C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23"/>
    </mc:Choice>
    <mc:Fallback>
      <p:transition spd="slow" advTm="7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Driven Repayment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Pay As You Earn (PAYE) and Revised Pay As You Earn (REPAYE)</a:t>
            </a:r>
          </a:p>
          <a:p>
            <a:pPr lvl="1"/>
            <a:r>
              <a:rPr lang="en-US" dirty="0"/>
              <a:t>20 years maximum for PAYE. 25 years maximum for REPAYE if you have a graduate/professional school loan</a:t>
            </a:r>
          </a:p>
          <a:p>
            <a:pPr lvl="1"/>
            <a:r>
              <a:rPr lang="en-US" dirty="0"/>
              <a:t>Remaining balance forgiven after 20 years or 25 if applicable (taxable)</a:t>
            </a:r>
          </a:p>
          <a:p>
            <a:pPr lvl="1"/>
            <a:r>
              <a:rPr lang="en-US" dirty="0"/>
              <a:t>Payment amount is generally 10% of discretionary income</a:t>
            </a:r>
          </a:p>
          <a:p>
            <a:r>
              <a:rPr lang="en-US" dirty="0"/>
              <a:t>Income Based Repayment (IBR)</a:t>
            </a:r>
          </a:p>
          <a:p>
            <a:pPr lvl="1"/>
            <a:r>
              <a:rPr lang="en-US" dirty="0"/>
              <a:t>25 years maximum</a:t>
            </a:r>
          </a:p>
          <a:p>
            <a:pPr lvl="1"/>
            <a:r>
              <a:rPr lang="en-US" dirty="0"/>
              <a:t>Remaining balance forgiven after 25 years (taxable)</a:t>
            </a:r>
          </a:p>
          <a:p>
            <a:pPr lvl="1"/>
            <a:r>
              <a:rPr lang="en-US" dirty="0"/>
              <a:t>Payment amount 15% of discretionary income</a:t>
            </a:r>
          </a:p>
          <a:p>
            <a:pPr lvl="1"/>
            <a:r>
              <a:rPr lang="en-US" i="1" dirty="0"/>
              <a:t>For new borrowers after 7/1/2014 the payment amount is 10% of discretionary income for 20 years or less.  After 20 years remaining balance is forgiven (taxable).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F421AF-7819-456D-80BD-AF3FC911E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15"/>
    </mc:Choice>
    <mc:Fallback>
      <p:transition spd="slow" advTm="12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Driven Repayment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Income Contingent Repayment (ICR)</a:t>
            </a:r>
          </a:p>
          <a:p>
            <a:pPr lvl="1"/>
            <a:r>
              <a:rPr lang="en-US" dirty="0"/>
              <a:t>25 years maximum</a:t>
            </a:r>
          </a:p>
          <a:p>
            <a:pPr lvl="1"/>
            <a:r>
              <a:rPr lang="en-US" dirty="0"/>
              <a:t>Payment is 20% of your discretionary income</a:t>
            </a:r>
          </a:p>
          <a:p>
            <a:pPr lvl="1"/>
            <a:r>
              <a:rPr lang="en-US" dirty="0"/>
              <a:t>Remaining balance forgiven after 25 years (taxable)</a:t>
            </a:r>
          </a:p>
          <a:p>
            <a:endParaRPr lang="en-US" dirty="0"/>
          </a:p>
          <a:p>
            <a:r>
              <a:rPr lang="en-US" dirty="0"/>
              <a:t>Calculator available online for each program in addition to exit counseling.</a:t>
            </a:r>
          </a:p>
          <a:p>
            <a:r>
              <a:rPr lang="en-US" dirty="0"/>
              <a:t>Interest paid on federal student loans can be claimed on your taxes.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AD28D0-AEBF-4BFF-9639-4E01CDDFE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11"/>
    </mc:Choice>
    <mc:Fallback>
      <p:transition spd="slow" advTm="4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411</TotalTime>
  <Words>1656</Words>
  <Application>Microsoft Office PowerPoint</Application>
  <PresentationFormat>Widescreen</PresentationFormat>
  <Paragraphs>347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Wisp</vt:lpstr>
      <vt:lpstr>The Basics of Student Loan Repayment</vt:lpstr>
      <vt:lpstr>Items for Discussion</vt:lpstr>
      <vt:lpstr>What to do now – Gather info</vt:lpstr>
      <vt:lpstr>What to do now – Get online</vt:lpstr>
      <vt:lpstr>What to expect</vt:lpstr>
      <vt:lpstr>Entering Repayment</vt:lpstr>
      <vt:lpstr>Understanding your repayment options</vt:lpstr>
      <vt:lpstr>Income Driven Repayment Plans</vt:lpstr>
      <vt:lpstr>Income Driven Repayment Plans</vt:lpstr>
      <vt:lpstr>Understanding Repayment Terms</vt:lpstr>
      <vt:lpstr>PowerPoint Presentation</vt:lpstr>
      <vt:lpstr>PowerPoint Presentation</vt:lpstr>
      <vt:lpstr>Not ready to start paying?</vt:lpstr>
      <vt:lpstr>Understanding Loan Forgiveness</vt:lpstr>
      <vt:lpstr>Loan Cancellation</vt:lpstr>
      <vt:lpstr>Loan Consolidation</vt:lpstr>
      <vt:lpstr>Worst Case Scenario </vt:lpstr>
      <vt:lpstr>Other Resources</vt:lpstr>
      <vt:lpstr>Any Questions?</vt:lpstr>
      <vt:lpstr>Thank you for attending!</vt:lpstr>
    </vt:vector>
  </TitlesOfParts>
  <Company>SUNY Canton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Basics of Student Loan Repayment</dc:title>
  <dc:creator>Adner, Heather</dc:creator>
  <cp:lastModifiedBy>Rust, Courtney</cp:lastModifiedBy>
  <cp:revision>32</cp:revision>
  <dcterms:created xsi:type="dcterms:W3CDTF">2016-03-18T18:34:38Z</dcterms:created>
  <dcterms:modified xsi:type="dcterms:W3CDTF">2020-03-31T14:54:15Z</dcterms:modified>
</cp:coreProperties>
</file>